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13"/>
  </p:notesMasterIdLst>
  <p:handoutMasterIdLst>
    <p:handoutMasterId r:id="rId214"/>
  </p:handoutMasterIdLst>
  <p:sldIdLst>
    <p:sldId id="319" r:id="rId2"/>
    <p:sldId id="312" r:id="rId3"/>
    <p:sldId id="1464" r:id="rId4"/>
    <p:sldId id="1465" r:id="rId5"/>
    <p:sldId id="308" r:id="rId6"/>
    <p:sldId id="1466" r:id="rId7"/>
    <p:sldId id="1424" r:id="rId8"/>
    <p:sldId id="1467" r:id="rId9"/>
    <p:sldId id="1468" r:id="rId10"/>
    <p:sldId id="1425" r:id="rId11"/>
    <p:sldId id="1453" r:id="rId12"/>
    <p:sldId id="1454" r:id="rId13"/>
    <p:sldId id="1455" r:id="rId14"/>
    <p:sldId id="1456" r:id="rId15"/>
    <p:sldId id="1426" r:id="rId16"/>
    <p:sldId id="1457" r:id="rId17"/>
    <p:sldId id="1458" r:id="rId18"/>
    <p:sldId id="1459" r:id="rId19"/>
    <p:sldId id="1460" r:id="rId20"/>
    <p:sldId id="1461" r:id="rId21"/>
    <p:sldId id="1462" r:id="rId22"/>
    <p:sldId id="1463" r:id="rId23"/>
    <p:sldId id="1469" r:id="rId24"/>
    <p:sldId id="1470" r:id="rId25"/>
    <p:sldId id="1471" r:id="rId26"/>
    <p:sldId id="1472" r:id="rId27"/>
    <p:sldId id="1479" r:id="rId28"/>
    <p:sldId id="1473" r:id="rId29"/>
    <p:sldId id="1474" r:id="rId30"/>
    <p:sldId id="1475" r:id="rId31"/>
    <p:sldId id="1480" r:id="rId32"/>
    <p:sldId id="1476" r:id="rId33"/>
    <p:sldId id="1477" r:id="rId34"/>
    <p:sldId id="1481" r:id="rId35"/>
    <p:sldId id="1482" r:id="rId36"/>
    <p:sldId id="1488" r:id="rId37"/>
    <p:sldId id="1421" r:id="rId38"/>
    <p:sldId id="1483" r:id="rId39"/>
    <p:sldId id="1484" r:id="rId40"/>
    <p:sldId id="1485" r:id="rId41"/>
    <p:sldId id="1427" r:id="rId42"/>
    <p:sldId id="1486" r:id="rId43"/>
    <p:sldId id="1489" r:id="rId44"/>
    <p:sldId id="1490" r:id="rId45"/>
    <p:sldId id="1491" r:id="rId46"/>
    <p:sldId id="1492" r:id="rId47"/>
    <p:sldId id="1493" r:id="rId48"/>
    <p:sldId id="1487" r:id="rId49"/>
    <p:sldId id="1478" r:id="rId50"/>
    <p:sldId id="1494" r:id="rId51"/>
    <p:sldId id="1428" r:id="rId52"/>
    <p:sldId id="1495" r:id="rId53"/>
    <p:sldId id="1496" r:id="rId54"/>
    <p:sldId id="1497" r:id="rId55"/>
    <p:sldId id="1498" r:id="rId56"/>
    <p:sldId id="1499" r:id="rId57"/>
    <p:sldId id="1500" r:id="rId58"/>
    <p:sldId id="1501" r:id="rId59"/>
    <p:sldId id="1502" r:id="rId60"/>
    <p:sldId id="1503" r:id="rId61"/>
    <p:sldId id="1514" r:id="rId62"/>
    <p:sldId id="1504" r:id="rId63"/>
    <p:sldId id="1422" r:id="rId64"/>
    <p:sldId id="1515" r:id="rId65"/>
    <p:sldId id="1429" r:id="rId66"/>
    <p:sldId id="1516" r:id="rId67"/>
    <p:sldId id="1517" r:id="rId68"/>
    <p:sldId id="1505" r:id="rId69"/>
    <p:sldId id="1430" r:id="rId70"/>
    <p:sldId id="1506" r:id="rId71"/>
    <p:sldId id="1507" r:id="rId72"/>
    <p:sldId id="1508" r:id="rId73"/>
    <p:sldId id="1509" r:id="rId74"/>
    <p:sldId id="1510" r:id="rId75"/>
    <p:sldId id="1511" r:id="rId76"/>
    <p:sldId id="1431" r:id="rId77"/>
    <p:sldId id="1518" r:id="rId78"/>
    <p:sldId id="1512" r:id="rId79"/>
    <p:sldId id="1519" r:id="rId80"/>
    <p:sldId id="1521" r:id="rId81"/>
    <p:sldId id="1522" r:id="rId82"/>
    <p:sldId id="1523" r:id="rId83"/>
    <p:sldId id="1524" r:id="rId84"/>
    <p:sldId id="1525" r:id="rId85"/>
    <p:sldId id="1526" r:id="rId86"/>
    <p:sldId id="1520" r:id="rId87"/>
    <p:sldId id="1527" r:id="rId88"/>
    <p:sldId id="1528" r:id="rId89"/>
    <p:sldId id="1532" r:id="rId90"/>
    <p:sldId id="1529" r:id="rId91"/>
    <p:sldId id="1530" r:id="rId92"/>
    <p:sldId id="1423" r:id="rId93"/>
    <p:sldId id="1531" r:id="rId94"/>
    <p:sldId id="1533" r:id="rId95"/>
    <p:sldId id="1534" r:id="rId96"/>
    <p:sldId id="1535" r:id="rId97"/>
    <p:sldId id="1536" r:id="rId98"/>
    <p:sldId id="1537" r:id="rId99"/>
    <p:sldId id="1538" r:id="rId100"/>
    <p:sldId id="1539" r:id="rId101"/>
    <p:sldId id="1540" r:id="rId102"/>
    <p:sldId id="1541" r:id="rId103"/>
    <p:sldId id="1542" r:id="rId104"/>
    <p:sldId id="1543" r:id="rId105"/>
    <p:sldId id="1548" r:id="rId106"/>
    <p:sldId id="1432" r:id="rId107"/>
    <p:sldId id="1544" r:id="rId108"/>
    <p:sldId id="1545" r:id="rId109"/>
    <p:sldId id="1546" r:id="rId110"/>
    <p:sldId id="1549" r:id="rId111"/>
    <p:sldId id="1550" r:id="rId112"/>
    <p:sldId id="1551" r:id="rId113"/>
    <p:sldId id="1552" r:id="rId114"/>
    <p:sldId id="1553" r:id="rId115"/>
    <p:sldId id="1547" r:id="rId116"/>
    <p:sldId id="1513" r:id="rId117"/>
    <p:sldId id="1554" r:id="rId118"/>
    <p:sldId id="1555" r:id="rId119"/>
    <p:sldId id="1556" r:id="rId120"/>
    <p:sldId id="1557" r:id="rId121"/>
    <p:sldId id="1567" r:id="rId122"/>
    <p:sldId id="1433" r:id="rId123"/>
    <p:sldId id="1568" r:id="rId124"/>
    <p:sldId id="1351" r:id="rId125"/>
    <p:sldId id="1341" r:id="rId126"/>
    <p:sldId id="1569" r:id="rId127"/>
    <p:sldId id="1559" r:id="rId128"/>
    <p:sldId id="1560" r:id="rId129"/>
    <p:sldId id="1561" r:id="rId130"/>
    <p:sldId id="1336" r:id="rId131"/>
    <p:sldId id="1562" r:id="rId132"/>
    <p:sldId id="1563" r:id="rId133"/>
    <p:sldId id="1564" r:id="rId134"/>
    <p:sldId id="1575" r:id="rId135"/>
    <p:sldId id="1434" r:id="rId136"/>
    <p:sldId id="1570" r:id="rId137"/>
    <p:sldId id="1435" r:id="rId138"/>
    <p:sldId id="1571" r:id="rId139"/>
    <p:sldId id="1572" r:id="rId140"/>
    <p:sldId id="1436" r:id="rId141"/>
    <p:sldId id="1573" r:id="rId142"/>
    <p:sldId id="1574" r:id="rId143"/>
    <p:sldId id="1565" r:id="rId144"/>
    <p:sldId id="1586" r:id="rId145"/>
    <p:sldId id="1437" r:id="rId146"/>
    <p:sldId id="1576" r:id="rId147"/>
    <p:sldId id="1577" r:id="rId148"/>
    <p:sldId id="1578" r:id="rId149"/>
    <p:sldId id="1579" r:id="rId150"/>
    <p:sldId id="1580" r:id="rId151"/>
    <p:sldId id="1581" r:id="rId152"/>
    <p:sldId id="1582" r:id="rId153"/>
    <p:sldId id="1583" r:id="rId154"/>
    <p:sldId id="1584" r:id="rId155"/>
    <p:sldId id="1585" r:id="rId156"/>
    <p:sldId id="1588" r:id="rId157"/>
    <p:sldId id="1438" r:id="rId158"/>
    <p:sldId id="1566" r:id="rId159"/>
    <p:sldId id="1439" r:id="rId160"/>
    <p:sldId id="1587" r:id="rId161"/>
    <p:sldId id="1589" r:id="rId162"/>
    <p:sldId id="1590" r:id="rId163"/>
    <p:sldId id="1591" r:id="rId164"/>
    <p:sldId id="1592" r:id="rId165"/>
    <p:sldId id="1593" r:id="rId166"/>
    <p:sldId id="1440" r:id="rId167"/>
    <p:sldId id="1594" r:id="rId168"/>
    <p:sldId id="1595" r:id="rId169"/>
    <p:sldId id="1596" r:id="rId170"/>
    <p:sldId id="1441" r:id="rId171"/>
    <p:sldId id="1443" r:id="rId172"/>
    <p:sldId id="1444" r:id="rId173"/>
    <p:sldId id="1597" r:id="rId174"/>
    <p:sldId id="1599" r:id="rId175"/>
    <p:sldId id="1600" r:id="rId176"/>
    <p:sldId id="1601" r:id="rId177"/>
    <p:sldId id="1446" r:id="rId178"/>
    <p:sldId id="1447" r:id="rId179"/>
    <p:sldId id="1602" r:id="rId180"/>
    <p:sldId id="1603" r:id="rId181"/>
    <p:sldId id="1609" r:id="rId182"/>
    <p:sldId id="1452" r:id="rId183"/>
    <p:sldId id="1604" r:id="rId184"/>
    <p:sldId id="1605" r:id="rId185"/>
    <p:sldId id="1606" r:id="rId186"/>
    <p:sldId id="1607" r:id="rId187"/>
    <p:sldId id="1608" r:id="rId188"/>
    <p:sldId id="1598" r:id="rId189"/>
    <p:sldId id="1610" r:id="rId190"/>
    <p:sldId id="1611" r:id="rId191"/>
    <p:sldId id="1612" r:id="rId192"/>
    <p:sldId id="1613" r:id="rId193"/>
    <p:sldId id="1614" r:id="rId194"/>
    <p:sldId id="1620" r:id="rId195"/>
    <p:sldId id="1621" r:id="rId196"/>
    <p:sldId id="1450" r:id="rId197"/>
    <p:sldId id="1615" r:id="rId198"/>
    <p:sldId id="1616" r:id="rId199"/>
    <p:sldId id="1617" r:id="rId200"/>
    <p:sldId id="1618" r:id="rId201"/>
    <p:sldId id="1619" r:id="rId202"/>
    <p:sldId id="1622" r:id="rId203"/>
    <p:sldId id="1623" r:id="rId204"/>
    <p:sldId id="1624" r:id="rId205"/>
    <p:sldId id="1625" r:id="rId206"/>
    <p:sldId id="1626" r:id="rId207"/>
    <p:sldId id="1627" r:id="rId208"/>
    <p:sldId id="1628" r:id="rId209"/>
    <p:sldId id="1629" r:id="rId210"/>
    <p:sldId id="1631" r:id="rId211"/>
    <p:sldId id="1451" r:id="rId212"/>
  </p:sldIdLst>
  <p:sldSz cx="9144000" cy="6858000" type="screen4x3"/>
  <p:notesSz cx="6858000" cy="9144000"/>
  <p:custDataLst>
    <p:tags r:id="rId2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6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gs" Target="tags/tag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2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8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0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综合评价与决策方法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package" Target="../embeddings/Microsoft_Word_Document152.docx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Word_Document153.docx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package" Target="../embeddings/Microsoft_Word_Document154.docx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package" Target="../embeddings/Microsoft_Word_Document155.docx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package" Target="../embeddings/Microsoft_Word_Document15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package" Target="../embeddings/Microsoft_Word_Document157.docx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8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package" Target="../embeddings/Microsoft_Word_Document159.docx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package" Target="../embeddings/Microsoft_Word_Document160.docx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package" Target="../embeddings/Microsoft_Word_Document161.docx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package" Target="../embeddings/Microsoft_Word_Document162.docx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package" Target="../embeddings/Microsoft_Word_Document163.docx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package" Target="../embeddings/Microsoft_Word_Document164.docx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package" Target="../embeddings/Microsoft_Word_Document16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package" Target="../embeddings/Microsoft_Word_Document166.docx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package" Target="../embeddings/Microsoft_Word_Document167.docx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package" Target="../embeddings/Microsoft_Word_Document168.docx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package" Target="../embeddings/Microsoft_Word_Document169.docx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package" Target="../embeddings/Microsoft_Word_Document170.docx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package" Target="../embeddings/Microsoft_Word_Document171.docx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package" Target="../embeddings/Microsoft_Word_Document172.docx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package" Target="../embeddings/Microsoft_Word_Document17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package" Target="../embeddings/Microsoft_Word_Document174.docx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package" Target="../embeddings/Microsoft_Word_Document175.docx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package" Target="../embeddings/Microsoft_Word_Document176.docx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package" Target="../embeddings/Microsoft_Word_Document177.docx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package" Target="../embeddings/Microsoft_Word_Document178.docx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package" Target="../embeddings/Microsoft_Word_Document179.docx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package" Target="../embeddings/Microsoft_Word_Document180.docx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package" Target="../embeddings/Microsoft_Word_Document181.docx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package" Target="../embeddings/Microsoft_Word_Document182.docx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package" Target="../embeddings/Microsoft_Word_Document183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package" Target="../embeddings/Microsoft_Word_Document184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1508089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综合评价与</a:t>
            </a:r>
            <a:endParaRPr lang="en-US" altLang="zh-CN" sz="4600" b="1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决策方</a:t>
            </a:r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178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14.1.2 TOPSIS</a:t>
            </a:r>
            <a:r>
              <a:rPr lang="zh-CN" altLang="zh-CN" sz="4200" b="1">
                <a:solidFill>
                  <a:srgbClr val="319095"/>
                </a:solidFill>
              </a:rPr>
              <a:t>法的算法步骤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080627"/>
              </p:ext>
            </p:extLst>
          </p:nvPr>
        </p:nvGraphicFramePr>
        <p:xfrm>
          <a:off x="495300" y="1498600"/>
          <a:ext cx="81661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10980" progId="Word.Document.12">
                  <p:embed/>
                </p:oleObj>
              </mc:Choice>
              <mc:Fallback>
                <p:oleObj name="Document" r:id="rId2" imgW="8153322" imgH="35109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3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249596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027998"/>
              </p:ext>
            </p:extLst>
          </p:nvPr>
        </p:nvGraphicFramePr>
        <p:xfrm>
          <a:off x="533400" y="800100"/>
          <a:ext cx="786130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230268" progId="Word.Document.12">
                  <p:embed/>
                </p:oleObj>
              </mc:Choice>
              <mc:Fallback>
                <p:oleObj name="Document" r:id="rId2" imgW="8084558" imgH="5230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8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219988"/>
              </p:ext>
            </p:extLst>
          </p:nvPr>
        </p:nvGraphicFramePr>
        <p:xfrm>
          <a:off x="641350" y="476250"/>
          <a:ext cx="7861300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57231" progId="Word.Document.12">
                  <p:embed/>
                </p:oleObj>
              </mc:Choice>
              <mc:Fallback>
                <p:oleObj name="Document" r:id="rId2" imgW="8129635" imgH="62572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76250"/>
                        <a:ext cx="7861300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5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875593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9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39058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8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4ECB44-BC57-4991-86D5-E2A386533F5B}"/>
              </a:ext>
            </a:extLst>
          </p:cNvPr>
          <p:cNvSpPr txBox="1"/>
          <p:nvPr/>
        </p:nvSpPr>
        <p:spPr>
          <a:xfrm>
            <a:off x="322545" y="626300"/>
            <a:ext cx="8821455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a=[0.83	 0.90	0.99	  0.92	0.87	  0.95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326	 295	 340  287	310	  303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	 38	     25	  19	 27	  10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3.2	2.4	     2.2   2.0	 0.9   1.7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0.20	0.25	    0.12   0.33 	0.20	  0.09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0.15	0.20	    0.14   0.09	0.15   0.17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250	180	    300	   200	150   175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0.23	0.15	    0.27   0.30	0.18   0.26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0.87	0.95	    0.99	   0.89	0.82	  0.94];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i=[1 5:9] 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效益型指标标准化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a(i,:)=(a(i,:)-min(a(i,:)))/(max(a(i,:))-min(a(i,:)));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i=2:4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成本型指标标准化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a(i,:)=(max(a(i,:))-a(i,:))/(max(a(i,:))-min(a(i,:))); 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ck=max(a,[],2);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逐行求最大值，得参考数列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t=ck-a;      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求参考数列与每一个比较数列的差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mmin=min(min(t));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计算最小差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mmax=max(max(t));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计算最大差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rho=0.5;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分辨系数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xishu=(mmin+rho*mmax)./(t+rho*mmax)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计算灰色关联系数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guanliandu=mean(xishu)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取等权重，计算关联度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5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[gsort,ind]=sort(guanliandu,'descend')  %</a:t>
            </a:r>
            <a:r>
              <a:rPr lang="zh-CN" altLang="zh-CN" sz="15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对关联度按照从大到小排序</a:t>
            </a:r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3065260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主成分分析法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9252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5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079592"/>
              </p:ext>
            </p:extLst>
          </p:nvPr>
        </p:nvGraphicFramePr>
        <p:xfrm>
          <a:off x="533400" y="800100"/>
          <a:ext cx="786130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87350" progId="Word.Document.12">
                  <p:embed/>
                </p:oleObj>
              </mc:Choice>
              <mc:Fallback>
                <p:oleObj name="Document" r:id="rId2" imgW="8129635" imgH="61873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5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72404"/>
              </p:ext>
            </p:extLst>
          </p:nvPr>
        </p:nvGraphicFramePr>
        <p:xfrm>
          <a:off x="533400" y="800100"/>
          <a:ext cx="78613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4353" progId="Word.Document.12">
                  <p:embed/>
                </p:oleObj>
              </mc:Choice>
              <mc:Fallback>
                <p:oleObj name="Document" r:id="rId2" imgW="8129635" imgH="42843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25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566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91156"/>
              </p:ext>
            </p:extLst>
          </p:nvPr>
        </p:nvGraphicFramePr>
        <p:xfrm>
          <a:off x="195197" y="562106"/>
          <a:ext cx="85598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3505" imgH="6324632" progId="Word.Document.12">
                  <p:embed/>
                </p:oleObj>
              </mc:Choice>
              <mc:Fallback>
                <p:oleObj name="Document" r:id="rId2" imgW="8823505" imgH="6324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197" y="562106"/>
                        <a:ext cx="8559800" cy="610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82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973292"/>
              </p:ext>
            </p:extLst>
          </p:nvPr>
        </p:nvGraphicFramePr>
        <p:xfrm>
          <a:off x="533400" y="800100"/>
          <a:ext cx="78613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71274" progId="Word.Document.12">
                  <p:embed/>
                </p:oleObj>
              </mc:Choice>
              <mc:Fallback>
                <p:oleObj name="Document" r:id="rId2" imgW="8129635" imgH="36712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54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6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6817"/>
              </p:ext>
            </p:extLst>
          </p:nvPr>
        </p:nvGraphicFramePr>
        <p:xfrm>
          <a:off x="533400" y="800100"/>
          <a:ext cx="78613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7307" progId="Word.Document.12">
                  <p:embed/>
                </p:oleObj>
              </mc:Choice>
              <mc:Fallback>
                <p:oleObj name="Document" r:id="rId2" imgW="8129635" imgH="56373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73250"/>
              </p:ext>
            </p:extLst>
          </p:nvPr>
        </p:nvGraphicFramePr>
        <p:xfrm>
          <a:off x="355600" y="508000"/>
          <a:ext cx="8432800" cy="63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6928" imgH="6572834" progId="Word.Document.12">
                  <p:embed/>
                </p:oleObj>
              </mc:Choice>
              <mc:Fallback>
                <p:oleObj name="Document" r:id="rId2" imgW="8676928" imgH="65728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600" y="508000"/>
                        <a:ext cx="8432800" cy="63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13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8670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9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198384"/>
              </p:ext>
            </p:extLst>
          </p:nvPr>
        </p:nvGraphicFramePr>
        <p:xfrm>
          <a:off x="533400" y="800100"/>
          <a:ext cx="7861300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3455" progId="Word.Document.12">
                  <p:embed/>
                </p:oleObj>
              </mc:Choice>
              <mc:Fallback>
                <p:oleObj name="Document" r:id="rId2" imgW="8129635" imgH="38434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70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3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089709"/>
              </p:ext>
            </p:extLst>
          </p:nvPr>
        </p:nvGraphicFramePr>
        <p:xfrm>
          <a:off x="533400" y="800100"/>
          <a:ext cx="78613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86264" progId="Word.Document.12">
                  <p:embed/>
                </p:oleObj>
              </mc:Choice>
              <mc:Fallback>
                <p:oleObj name="Document" r:id="rId2" imgW="8129635" imgH="3586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7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9801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7221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1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04044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0434" progId="Word.Document.12">
                  <p:embed/>
                </p:oleObj>
              </mc:Choice>
              <mc:Fallback>
                <p:oleObj name="Document" r:id="rId2" imgW="8129635" imgH="3740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2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918682"/>
              </p:ext>
            </p:extLst>
          </p:nvPr>
        </p:nvGraphicFramePr>
        <p:xfrm>
          <a:off x="533400" y="712418"/>
          <a:ext cx="78613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64656" progId="Word.Document.12">
                  <p:embed/>
                </p:oleObj>
              </mc:Choice>
              <mc:Fallback>
                <p:oleObj name="Document" r:id="rId2" imgW="8129635" imgH="61646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712418"/>
                        <a:ext cx="78613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4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681455"/>
              </p:ext>
            </p:extLst>
          </p:nvPr>
        </p:nvGraphicFramePr>
        <p:xfrm>
          <a:off x="234950" y="595682"/>
          <a:ext cx="8674100" cy="645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18429" imgH="6677776" progId="Word.Document.12">
                  <p:embed/>
                </p:oleObj>
              </mc:Choice>
              <mc:Fallback>
                <p:oleObj name="Document" r:id="rId2" imgW="8918429" imgH="6677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4950" y="595682"/>
                        <a:ext cx="8674100" cy="645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8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1D8B6-F4BC-47AB-A3DF-8A33C627705E}"/>
              </a:ext>
            </a:extLst>
          </p:cNvPr>
          <p:cNvSpPr txBox="1"/>
          <p:nvPr/>
        </p:nvSpPr>
        <p:spPr>
          <a:xfrm>
            <a:off x="335071" y="712061"/>
            <a:ext cx="88089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gj=load('data14_7.txt');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gj=zscore(gj);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r=corrcoef(gj);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下面利用相关系数矩阵进行主成分分析，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的列为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的特征向量，即主成分的系数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[x,y,z]=pcacov(r) %y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的特征值，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为各个主成分的贡献率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f=sign(sum(x));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构造元素为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±1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x=x.*f        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修改特征向量的正负号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num=3;  %num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为选取的主成分的个数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df=gj*x(:,[1:num]);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计算各个主成分的得分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tf=df*z(1:num)/100;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[stf,ind]=sort(tf,'descend');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把得分按照从高到低的次序排列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stf=stf', ind=ind'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246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秩和比综合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093959"/>
              </p:ext>
            </p:extLst>
          </p:nvPr>
        </p:nvGraphicFramePr>
        <p:xfrm>
          <a:off x="531813" y="796925"/>
          <a:ext cx="82296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537" imgH="3777023" progId="Word.Document.12">
                  <p:embed/>
                </p:oleObj>
              </mc:Choice>
              <mc:Fallback>
                <p:oleObj name="Document" r:id="rId2" imgW="8526537" imgH="37770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96925"/>
                        <a:ext cx="8229600" cy="363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66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14.6.1  </a:t>
            </a:r>
            <a:r>
              <a:rPr lang="zh-CN" altLang="zh-CN" sz="4200" b="1">
                <a:solidFill>
                  <a:srgbClr val="319095"/>
                </a:solidFill>
              </a:rPr>
              <a:t>原理及步骤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592739"/>
              </p:ext>
            </p:extLst>
          </p:nvPr>
        </p:nvGraphicFramePr>
        <p:xfrm>
          <a:off x="381000" y="2070100"/>
          <a:ext cx="82550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483055" imgH="3568363" progId="Word.Document.12">
                  <p:embed/>
                </p:oleObj>
              </mc:Choice>
              <mc:Fallback>
                <p:oleObj name="Document" r:id="rId3" imgW="8483055" imgH="35683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317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原理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6139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587301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2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89039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8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652640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18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590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7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68584"/>
              </p:ext>
            </p:extLst>
          </p:nvPr>
        </p:nvGraphicFramePr>
        <p:xfrm>
          <a:off x="533400" y="800100"/>
          <a:ext cx="786130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1264" progId="Word.Document.12">
                  <p:embed/>
                </p:oleObj>
              </mc:Choice>
              <mc:Fallback>
                <p:oleObj name="Document" r:id="rId2" imgW="8129635" imgH="4131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98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5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14.6.2 </a:t>
            </a:r>
            <a:r>
              <a:rPr lang="zh-CN" altLang="en-US" sz="4200" b="1">
                <a:solidFill>
                  <a:srgbClr val="319095"/>
                </a:solidFill>
              </a:rPr>
              <a:t>应用实例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92986"/>
              </p:ext>
            </p:extLst>
          </p:nvPr>
        </p:nvGraphicFramePr>
        <p:xfrm>
          <a:off x="495300" y="1498600"/>
          <a:ext cx="81661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70137" progId="Word.Document.12">
                  <p:embed/>
                </p:oleObj>
              </mc:Choice>
              <mc:Fallback>
                <p:oleObj name="Document" r:id="rId2" imgW="8153322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094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887202"/>
              </p:ext>
            </p:extLst>
          </p:nvPr>
        </p:nvGraphicFramePr>
        <p:xfrm>
          <a:off x="533400" y="800100"/>
          <a:ext cx="7861300" cy="581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29577" progId="Word.Document.12">
                  <p:embed/>
                </p:oleObj>
              </mc:Choice>
              <mc:Fallback>
                <p:oleObj name="Document" r:id="rId2" imgW="8129635" imgH="60295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1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592"/>
              </p:ext>
            </p:extLst>
          </p:nvPr>
        </p:nvGraphicFramePr>
        <p:xfrm>
          <a:off x="533400" y="425450"/>
          <a:ext cx="7861300" cy="600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21570" progId="Word.Document.12">
                  <p:embed/>
                </p:oleObj>
              </mc:Choice>
              <mc:Fallback>
                <p:oleObj name="Document" r:id="rId2" imgW="8129635" imgH="62215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425450"/>
                        <a:ext cx="7861300" cy="600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4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916663"/>
              </p:ext>
            </p:extLst>
          </p:nvPr>
        </p:nvGraphicFramePr>
        <p:xfrm>
          <a:off x="531813" y="808038"/>
          <a:ext cx="8229600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5090" imgH="3619692" progId="Word.Document.12">
                  <p:embed/>
                </p:oleObj>
              </mc:Choice>
              <mc:Fallback>
                <p:oleObj name="Document" r:id="rId2" imgW="8675090" imgH="3619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8229600" cy="342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5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F9FC87-5353-4533-B336-649849698CE0}"/>
              </a:ext>
            </a:extLst>
          </p:cNvPr>
          <p:cNvSpPr txBox="1"/>
          <p:nvPr/>
        </p:nvSpPr>
        <p:spPr>
          <a:xfrm>
            <a:off x="485383" y="927142"/>
            <a:ext cx="778179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aw=load('data14_8_1.txt');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w=aw(end,:);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提取权重向量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a=aw([1:end-1],:);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提取指标数据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a(:,[2,6])=-a(:,[2,6]);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把成本型指标转换成效益型指标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ra=tiedrank(a)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对每个指标值分别编秩，即对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的每一列分别编秩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[n,m]=size(ra);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的维数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WRSR=sum(ra.*w,2)/n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计算加权秩和比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[sWRSR,ind]=sort(WRSR,'descend')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对加权秩和比排序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writematrix([ra,WRSR], 'data14_8_2.xlsx') 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674924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基于熵权法的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2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99698"/>
              </p:ext>
            </p:extLst>
          </p:nvPr>
        </p:nvGraphicFramePr>
        <p:xfrm>
          <a:off x="533400" y="800100"/>
          <a:ext cx="78613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37112" progId="Word.Document.12">
                  <p:embed/>
                </p:oleObj>
              </mc:Choice>
              <mc:Fallback>
                <p:oleObj name="Document" r:id="rId2" imgW="8129635" imgH="52371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5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14.7.1  </a:t>
            </a:r>
            <a:r>
              <a:rPr lang="zh-CN" altLang="zh-CN" sz="4200" b="1">
                <a:solidFill>
                  <a:srgbClr val="319095"/>
                </a:solidFill>
              </a:rPr>
              <a:t>熵权法的评价步骤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343604"/>
              </p:ext>
            </p:extLst>
          </p:nvPr>
        </p:nvGraphicFramePr>
        <p:xfrm>
          <a:off x="593030" y="1312784"/>
          <a:ext cx="81661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52713" progId="Word.Document.12">
                  <p:embed/>
                </p:oleObj>
              </mc:Choice>
              <mc:Fallback>
                <p:oleObj name="Document" r:id="rId2" imgW="8153322" imgH="5852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030" y="1312784"/>
                        <a:ext cx="81661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4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00223"/>
              </p:ext>
            </p:extLst>
          </p:nvPr>
        </p:nvGraphicFramePr>
        <p:xfrm>
          <a:off x="533400" y="800100"/>
          <a:ext cx="7861300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51988" progId="Word.Document.12">
                  <p:embed/>
                </p:oleObj>
              </mc:Choice>
              <mc:Fallback>
                <p:oleObj name="Document" r:id="rId2" imgW="8129635" imgH="3251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1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90637"/>
              </p:ext>
            </p:extLst>
          </p:nvPr>
        </p:nvGraphicFramePr>
        <p:xfrm>
          <a:off x="533400" y="800100"/>
          <a:ext cx="78613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98983" progId="Word.Document.12">
                  <p:embed/>
                </p:oleObj>
              </mc:Choice>
              <mc:Fallback>
                <p:oleObj name="Document" r:id="rId2" imgW="8129635" imgH="4198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8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51417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3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14.7.2  </a:t>
            </a:r>
            <a:r>
              <a:rPr lang="zh-CN" altLang="en-US" sz="4200" b="1">
                <a:solidFill>
                  <a:srgbClr val="319095"/>
                </a:solidFill>
              </a:rPr>
              <a:t>应用实例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14565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94280"/>
              </p:ext>
            </p:extLst>
          </p:nvPr>
        </p:nvGraphicFramePr>
        <p:xfrm>
          <a:off x="533400" y="800100"/>
          <a:ext cx="7861300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03973" progId="Word.Document.12">
                  <p:embed/>
                </p:oleObj>
              </mc:Choice>
              <mc:Fallback>
                <p:oleObj name="Document" r:id="rId2" imgW="8129635" imgH="52039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1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479045"/>
              </p:ext>
            </p:extLst>
          </p:nvPr>
        </p:nvGraphicFramePr>
        <p:xfrm>
          <a:off x="533400" y="800100"/>
          <a:ext cx="7861300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39799" progId="Word.Document.12">
                  <p:embed/>
                </p:oleObj>
              </mc:Choice>
              <mc:Fallback>
                <p:oleObj name="Document" r:id="rId2" imgW="8129635" imgH="48397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0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957664"/>
              </p:ext>
            </p:extLst>
          </p:nvPr>
        </p:nvGraphicFramePr>
        <p:xfrm>
          <a:off x="533400" y="800100"/>
          <a:ext cx="78613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40658" progId="Word.Document.12">
                  <p:embed/>
                </p:oleObj>
              </mc:Choice>
              <mc:Fallback>
                <p:oleObj name="Document" r:id="rId2" imgW="8129635" imgH="49406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59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CAEEB-ECCC-4C1C-9960-4A89AB674D85}"/>
              </a:ext>
            </a:extLst>
          </p:cNvPr>
          <p:cNvSpPr txBox="1"/>
          <p:nvPr/>
        </p:nvSpPr>
        <p:spPr>
          <a:xfrm>
            <a:off x="397700" y="902090"/>
            <a:ext cx="79571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a=readmatrix('data14_9_1.txt');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[n,m]=size(a);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p=a./sum(a);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e=-sum(p.*log(p))/log(n);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g=1-e; w=g/sum(g)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计算权重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s=w*p'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计算各个评价对象的综合评价值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[ss,ind1]=sort(s,'descend')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对评价值从大到小排序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ind2(ind1)=1:n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学生编号对应的排序位置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writematrix(w,'data14_9_2.xlsx')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Excel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文件的表单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writematrix([1:n;s;ind2],'data14_9_2.xlsx','Sheet',2)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把数据写到表单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4097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238719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8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61057"/>
              </p:ext>
            </p:extLst>
          </p:nvPr>
        </p:nvGraphicFramePr>
        <p:xfrm>
          <a:off x="495300" y="800100"/>
          <a:ext cx="78613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1591" progId="Word.Document.12">
                  <p:embed/>
                </p:oleObj>
              </mc:Choice>
              <mc:Fallback>
                <p:oleObj name="Document" r:id="rId2" imgW="8129635" imgH="42115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00100"/>
                        <a:ext cx="78613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3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142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73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373129"/>
              </p:ext>
            </p:extLst>
          </p:nvPr>
        </p:nvGraphicFramePr>
        <p:xfrm>
          <a:off x="533400" y="800100"/>
          <a:ext cx="81788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03361" imgH="4784474" progId="Word.Document.12">
                  <p:embed/>
                </p:oleObj>
              </mc:Choice>
              <mc:Fallback>
                <p:oleObj name="Document" r:id="rId2" imgW="8403361" imgH="47844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788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9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178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14.1.3  </a:t>
            </a:r>
            <a:r>
              <a:rPr lang="zh-CN" altLang="en-US" sz="4200" b="1">
                <a:solidFill>
                  <a:srgbClr val="319095"/>
                </a:solidFill>
              </a:rPr>
              <a:t>示例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79902"/>
              </p:ext>
            </p:extLst>
          </p:nvPr>
        </p:nvGraphicFramePr>
        <p:xfrm>
          <a:off x="495300" y="1498600"/>
          <a:ext cx="81661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81581" progId="Word.Document.12">
                  <p:embed/>
                </p:oleObj>
              </mc:Choice>
              <mc:Fallback>
                <p:oleObj name="Document" r:id="rId2" imgW="8153322" imgH="35815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43947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4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74210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3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93300"/>
              </p:ext>
            </p:extLst>
          </p:nvPr>
        </p:nvGraphicFramePr>
        <p:xfrm>
          <a:off x="533400" y="800100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099" progId="Word.Document.12">
                  <p:embed/>
                </p:oleObj>
              </mc:Choice>
              <mc:Fallback>
                <p:oleObj name="Document" r:id="rId2" imgW="8129635" imgH="54870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2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603398"/>
              </p:ext>
            </p:extLst>
          </p:nvPr>
        </p:nvGraphicFramePr>
        <p:xfrm>
          <a:off x="533400" y="800100"/>
          <a:ext cx="78613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2661" progId="Word.Document.12">
                  <p:embed/>
                </p:oleObj>
              </mc:Choice>
              <mc:Fallback>
                <p:oleObj name="Document" r:id="rId2" imgW="8129635" imgH="5762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7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41979"/>
              </p:ext>
            </p:extLst>
          </p:nvPr>
        </p:nvGraphicFramePr>
        <p:xfrm>
          <a:off x="533400" y="508000"/>
          <a:ext cx="78613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92531" progId="Word.Document.12">
                  <p:embed/>
                </p:oleObj>
              </mc:Choice>
              <mc:Fallback>
                <p:oleObj name="Document" r:id="rId2" imgW="8129635" imgH="62925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508000"/>
                        <a:ext cx="78613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8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485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5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194BBE-6182-42A6-B17A-6B408008EFCF}"/>
              </a:ext>
            </a:extLst>
          </p:cNvPr>
          <p:cNvSpPr txBox="1"/>
          <p:nvPr/>
        </p:nvSpPr>
        <p:spPr>
          <a:xfrm>
            <a:off x="0" y="538835"/>
            <a:ext cx="892166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N=6; B=zeros(N); B(1,2)=1; B(2,[3,4])=1;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B(3,[4:6])=1; B(4,1)=1; B(5,6)=1; B(6,1)=1;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nodes={'1.alpha','2.beta','3.gamma','4.delta','5.rho','6.sigma'};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G=digraph(B,nodes); 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plot(G,'LineWidth',1.5,'NodeFontSize',12,'ArrowSize',12)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r=sum(B,2); d=0.85;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A=(1-d)/N+d*B./r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计算转移概率矩阵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[x,y]=eigs(A',1);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求最大特征值对应的特征向量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x=x/sum(x)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特征向量归一化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bar(x)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PageRank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值的柱状图</a:t>
            </a: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val="34017016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06109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招聘公务员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09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654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0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14.9.1  </a:t>
            </a:r>
            <a:r>
              <a:rPr lang="zh-CN" altLang="en-US" sz="4200" b="1">
                <a:solidFill>
                  <a:srgbClr val="319095"/>
                </a:solidFill>
              </a:rPr>
              <a:t>问题提出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972553"/>
              </p:ext>
            </p:extLst>
          </p:nvPr>
        </p:nvGraphicFramePr>
        <p:xfrm>
          <a:off x="495300" y="1498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1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42416"/>
              </p:ext>
            </p:extLst>
          </p:nvPr>
        </p:nvGraphicFramePr>
        <p:xfrm>
          <a:off x="533400" y="800100"/>
          <a:ext cx="78613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061383" progId="Word.Document.12">
                  <p:embed/>
                </p:oleObj>
              </mc:Choice>
              <mc:Fallback>
                <p:oleObj name="Document" r:id="rId2" imgW="8084558" imgH="40613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18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669625"/>
              </p:ext>
            </p:extLst>
          </p:nvPr>
        </p:nvGraphicFramePr>
        <p:xfrm>
          <a:off x="533400" y="800100"/>
          <a:ext cx="78613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1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14693"/>
              </p:ext>
            </p:extLst>
          </p:nvPr>
        </p:nvGraphicFramePr>
        <p:xfrm>
          <a:off x="533400" y="800100"/>
          <a:ext cx="78613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10264" progId="Word.Document.12">
                  <p:embed/>
                </p:oleObj>
              </mc:Choice>
              <mc:Fallback>
                <p:oleObj name="Document" r:id="rId2" imgW="8129635" imgH="6110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9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8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99552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2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895281"/>
              </p:ext>
            </p:extLst>
          </p:nvPr>
        </p:nvGraphicFramePr>
        <p:xfrm>
          <a:off x="638175" y="414338"/>
          <a:ext cx="7824788" cy="692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7199782" progId="Word.Document.12">
                  <p:embed/>
                </p:oleObj>
              </mc:Choice>
              <mc:Fallback>
                <p:oleObj name="Document" r:id="rId2" imgW="8130514" imgH="71997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175" y="414338"/>
                        <a:ext cx="7824788" cy="692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6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10299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63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82045"/>
              </p:ext>
            </p:extLst>
          </p:nvPr>
        </p:nvGraphicFramePr>
        <p:xfrm>
          <a:off x="412750" y="937886"/>
          <a:ext cx="83185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5157" imgH="4942331" progId="Word.Document.12">
                  <p:embed/>
                </p:oleObj>
              </mc:Choice>
              <mc:Fallback>
                <p:oleObj name="Document" r:id="rId2" imgW="8575157" imgH="49423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937886"/>
                        <a:ext cx="83185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1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14.9.2  </a:t>
            </a:r>
            <a:r>
              <a:rPr lang="zh-CN" altLang="en-US" sz="4200" b="1">
                <a:solidFill>
                  <a:srgbClr val="319095"/>
                </a:solidFill>
              </a:rPr>
              <a:t>问题分析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402443"/>
              </p:ext>
            </p:extLst>
          </p:nvPr>
        </p:nvGraphicFramePr>
        <p:xfrm>
          <a:off x="495300" y="1498600"/>
          <a:ext cx="81661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49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76233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3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391001"/>
              </p:ext>
            </p:extLst>
          </p:nvPr>
        </p:nvGraphicFramePr>
        <p:xfrm>
          <a:off x="533400" y="800100"/>
          <a:ext cx="7861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3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7560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7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97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72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956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14.9.3 </a:t>
            </a:r>
            <a:r>
              <a:rPr lang="zh-CN" altLang="en-US" sz="4200" b="1">
                <a:solidFill>
                  <a:srgbClr val="319095"/>
                </a:solidFill>
              </a:rPr>
              <a:t>模型假设与符号说明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99F02A8-C3A5-4CC3-9129-BF4BC245F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53444"/>
              </p:ext>
            </p:extLst>
          </p:nvPr>
        </p:nvGraphicFramePr>
        <p:xfrm>
          <a:off x="508000" y="2235200"/>
          <a:ext cx="81661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2235200"/>
                        <a:ext cx="816610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DF2AA74-9D3B-4FC1-961C-64A2B33FAED1}"/>
              </a:ext>
            </a:extLst>
          </p:cNvPr>
          <p:cNvSpPr txBox="1"/>
          <p:nvPr/>
        </p:nvSpPr>
        <p:spPr>
          <a:xfrm>
            <a:off x="384870" y="138601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46502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符号说明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956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14.9.4 </a:t>
            </a:r>
            <a:r>
              <a:rPr lang="zh-CN" altLang="en-US" sz="4200" b="1">
                <a:solidFill>
                  <a:srgbClr val="319095"/>
                </a:solidFill>
              </a:rPr>
              <a:t>模型准备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0387B3F-3228-4920-AA22-C5A3A2382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458179"/>
              </p:ext>
            </p:extLst>
          </p:nvPr>
        </p:nvGraphicFramePr>
        <p:xfrm>
          <a:off x="504825" y="212505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212505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8CE501F-60CC-44AD-8061-275AF26DC49D}"/>
              </a:ext>
            </a:extLst>
          </p:cNvPr>
          <p:cNvSpPr txBox="1"/>
          <p:nvPr/>
        </p:nvSpPr>
        <p:spPr>
          <a:xfrm>
            <a:off x="384870" y="127328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应聘者复试成绩量化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379908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560913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31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067369"/>
              </p:ext>
            </p:extLst>
          </p:nvPr>
        </p:nvGraphicFramePr>
        <p:xfrm>
          <a:off x="545926" y="699892"/>
          <a:ext cx="786130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926" y="699892"/>
                        <a:ext cx="786130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0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863467"/>
              </p:ext>
            </p:extLst>
          </p:nvPr>
        </p:nvGraphicFramePr>
        <p:xfrm>
          <a:off x="533400" y="800100"/>
          <a:ext cx="78613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94661" progId="Word.Document.12">
                  <p:embed/>
                </p:oleObj>
              </mc:Choice>
              <mc:Fallback>
                <p:oleObj name="Document" r:id="rId2" imgW="8129635" imgH="4194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1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867847"/>
              </p:ext>
            </p:extLst>
          </p:nvPr>
        </p:nvGraphicFramePr>
        <p:xfrm>
          <a:off x="384870" y="1320800"/>
          <a:ext cx="8166100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20800"/>
                        <a:ext cx="8166100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初试分数与复试分数的规范化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13051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确定应聘人员的综合分数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48644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3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66724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0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724437"/>
              </p:ext>
            </p:extLst>
          </p:nvPr>
        </p:nvGraphicFramePr>
        <p:xfrm>
          <a:off x="533400" y="800100"/>
          <a:ext cx="78613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9152" progId="Word.Document.12">
                  <p:embed/>
                </p:oleObj>
              </mc:Choice>
              <mc:Fallback>
                <p:oleObj name="Document" r:id="rId2" imgW="8129635" imgH="40091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C153B-5A2A-4ACE-AFA2-79D826C15676}"/>
              </a:ext>
            </a:extLst>
          </p:cNvPr>
          <p:cNvSpPr txBox="1"/>
          <p:nvPr/>
        </p:nvSpPr>
        <p:spPr>
          <a:xfrm>
            <a:off x="284966" y="612844"/>
            <a:ext cx="77943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fx1=@(c)[(1+c(1)*(1-c(2))^(-2))^(-1)-0.01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(1+c(1)*(3-c(2))^(-2))^(-1)-0.8];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cs1=fsolve(fx1,rand(1,2))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fx2=@(c)[c(1)*log(3)+c(2)-0.8; c(1)*log(5)+c(2)-1];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cs2=fsolve(fx2,rand(1,2))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fx=@(x)(1+cs1(1)*(x-cs1(2)).^(-2)).^(-1).*(x&gt;=1 &amp; x&lt;=3)+...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(cs2(1)*log(x)+cs2(2)).*(x&gt;3 &amp; x&lt;=5);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fplot(fx,[1,5]), f2=fx(2), f4=fx(4)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d0=load('anli14_1_1.txt'); d1=d0(:,[4:7]);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c=fx(d1); b=mean(c,2)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计算复试分数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writematrix(b','anli14_1_2.xlsx')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ma1=max(d0(:,1)), ma2=min(d0(:,1))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az=(d0(:,1)-ma2)/(ma1-ma2)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初试分标准化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mb1=max(b), mb2=min(b)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bz=(b-mb2)/(mb1-mb2)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复试分标准化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d=0.5*(az+bz)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[sd, ind1]=sort(d, 'descend')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按照从大到小排序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ind2(ind1)=1:16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writematrix([d';ind2], 'anli14_1_2.xlsx', 'Sheet',1, 'Range', 'A3')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4546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04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14.9.5  </a:t>
            </a:r>
            <a:r>
              <a:rPr lang="zh-CN" altLang="zh-CN" sz="4200" b="1">
                <a:solidFill>
                  <a:srgbClr val="319095"/>
                </a:solidFill>
              </a:rPr>
              <a:t>模型的建立与求解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855572"/>
              </p:ext>
            </p:extLst>
          </p:nvPr>
        </p:nvGraphicFramePr>
        <p:xfrm>
          <a:off x="381000" y="2070100"/>
          <a:ext cx="82550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2588" y="1428532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1</a:t>
            </a:r>
            <a:r>
              <a:rPr lang="zh-CN" altLang="zh-CN" sz="3600" b="1">
                <a:solidFill>
                  <a:srgbClr val="0293B8"/>
                </a:solidFill>
              </a:rPr>
              <a:t>）的模型建立与求解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0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65812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33889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8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986276"/>
              </p:ext>
            </p:extLst>
          </p:nvPr>
        </p:nvGraphicFramePr>
        <p:xfrm>
          <a:off x="495300" y="7366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7366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700528"/>
              </p:ext>
            </p:extLst>
          </p:nvPr>
        </p:nvGraphicFramePr>
        <p:xfrm>
          <a:off x="508000" y="838200"/>
          <a:ext cx="78613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270612" progId="Word.Document.12">
                  <p:embed/>
                </p:oleObj>
              </mc:Choice>
              <mc:Fallback>
                <p:oleObj name="Document" r:id="rId2" imgW="8084558" imgH="5270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838200"/>
                        <a:ext cx="78613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9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85727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7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55582"/>
              </p:ext>
            </p:extLst>
          </p:nvPr>
        </p:nvGraphicFramePr>
        <p:xfrm>
          <a:off x="533400" y="762000"/>
          <a:ext cx="786130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310595" progId="Word.Document.12">
                  <p:embed/>
                </p:oleObj>
              </mc:Choice>
              <mc:Fallback>
                <p:oleObj name="Document" r:id="rId2" imgW="8084558" imgH="53105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762000"/>
                        <a:ext cx="7861300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6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08643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6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801563"/>
              </p:ext>
            </p:extLst>
          </p:nvPr>
        </p:nvGraphicFramePr>
        <p:xfrm>
          <a:off x="533400" y="800100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34700" progId="Word.Document.12">
                  <p:embed/>
                </p:oleObj>
              </mc:Choice>
              <mc:Fallback>
                <p:oleObj name="Document" r:id="rId2" imgW="8084558" imgH="45347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9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44193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1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076675"/>
              </p:ext>
            </p:extLst>
          </p:nvPr>
        </p:nvGraphicFramePr>
        <p:xfrm>
          <a:off x="533400" y="800100"/>
          <a:ext cx="7861300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87651" progId="Word.Document.12">
                  <p:embed/>
                </p:oleObj>
              </mc:Choice>
              <mc:Fallback>
                <p:oleObj name="Document" r:id="rId2" imgW="8084558" imgH="45876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43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4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02641"/>
              </p:ext>
            </p:extLst>
          </p:nvPr>
        </p:nvGraphicFramePr>
        <p:xfrm>
          <a:off x="533400" y="800100"/>
          <a:ext cx="7861300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612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6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316084"/>
              </p:ext>
            </p:extLst>
          </p:nvPr>
        </p:nvGraphicFramePr>
        <p:xfrm>
          <a:off x="533400" y="800100"/>
          <a:ext cx="7861300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92777" progId="Word.Document.12">
                  <p:embed/>
                </p:oleObj>
              </mc:Choice>
              <mc:Fallback>
                <p:oleObj name="Document" r:id="rId2" imgW="8129635" imgH="4392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4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F7F324-073C-44C8-951E-7E618385830B}"/>
              </a:ext>
            </a:extLst>
          </p:cNvPr>
          <p:cNvSpPr txBox="1"/>
          <p:nvPr/>
        </p:nvSpPr>
        <p:spPr>
          <a:xfrm>
            <a:off x="460331" y="846994"/>
            <a:ext cx="755632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fx1=@(c)[(1+c(1)*(1-c(2))^(-2))^(-1)-0.01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(1+c(1)*(4-c(2))^(-2))^(-1)-0.8];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cs1=fsolve(fx1,rand(1,2))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fx2=@(c)[c(1)*log(4)+c(2)-0.8; c(1)*log(7)+c(2)-1];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cs2=fsolve(fx2,rand(1,2))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fx=@(x)(1+cs1(1)*(x-cs1(2)).^(-2)).^(-1).*(x&gt;=1 &amp; x&lt;=4)+...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(cs2(1)*log(x)+cs2(2)).*(x&gt;4 &amp; x&lt;=7);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f2356=fx([2,3,5,6]), f1_7=fx([1:7])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d1=load('anli14_1_1.txt'); d2=load('anli14_1_3.txt');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a=d1(:,[4:7]); b=d2(:,[7:10]);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gx=@(x)4*(x==0)+5*(x==-1)+6*(x==-2)+7*(x&lt;=-3)+...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3*(x==1)+2*(x==2)+ (x&gt;=3);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i=1:size(a,1)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j=1:size(b,1)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t1=gx(b(j,:)-a(i,:)); t2=fx(t1);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s(i,j)=mean(t2);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计算用人部门对应聘者的评分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4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D84D88-2A38-47EC-BFBB-BB0ED92CB18D}"/>
              </a:ext>
            </a:extLst>
          </p:cNvPr>
          <p:cNvSpPr txBox="1"/>
          <p:nvPr/>
        </p:nvSpPr>
        <p:spPr>
          <a:xfrm>
            <a:off x="411793" y="916321"/>
            <a:ext cx="832041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writematrix(s,'anli14_1_2.xlsx','Sheet',1,'Range','A6')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d=readmatrix('anli14_1_2.xlsx','Sheet',1,'Range','A3:P3');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dd=repmat(d',1,7);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x=optimvar('x',16,7,'Type','integer','LowerBound',0,'UpperBound',1);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prob.Objective=sum(sum(dd.*x+s.*x));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prob.Constraints.con1=sum(sum(x))==8;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prob.Constraints.con2=[sum(x,2)&lt;=1; 1&lt;=sum(x)'; sum(x)'&lt;=2];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[sol,fval]=solve(prob), xx=sol.x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[i,j]=find(xx) 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找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中非零元素的行标和列标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pf=[];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提出部门评分的初值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k=1:length(i)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pf=[pf,s(i(k),j(k))];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writematrix([j';i';d(i);pf],'anli14_1_2.xlsx','Sheet',1,'Range','A23')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1645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511270"/>
              </p:ext>
            </p:extLst>
          </p:nvPr>
        </p:nvGraphicFramePr>
        <p:xfrm>
          <a:off x="508000" y="1625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）的模型建立与求解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2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517742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5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71949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9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891269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12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398824" y="1126956"/>
            <a:ext cx="3020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57170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164230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571700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理想解法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14587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21647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14587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模糊综合评判法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275066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282126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275066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数据包络分析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335564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34262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335564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灰色关联分析法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08E25C59-9872-4076-A23C-3019DC097F96}"/>
              </a:ext>
            </a:extLst>
          </p:cNvPr>
          <p:cNvSpPr txBox="1"/>
          <p:nvPr/>
        </p:nvSpPr>
        <p:spPr bwMode="auto">
          <a:xfrm>
            <a:off x="3604942" y="3961151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616835-D794-43FD-AE4C-097C3C8E5637}"/>
              </a:ext>
            </a:extLst>
          </p:cNvPr>
          <p:cNvCxnSpPr/>
          <p:nvPr/>
        </p:nvCxnSpPr>
        <p:spPr>
          <a:xfrm>
            <a:off x="4483914" y="40317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E9DDB0A3-4F52-4666-8BC5-CF9244CA5686}"/>
              </a:ext>
            </a:extLst>
          </p:cNvPr>
          <p:cNvSpPr txBox="1"/>
          <p:nvPr/>
        </p:nvSpPr>
        <p:spPr bwMode="auto">
          <a:xfrm>
            <a:off x="4575182" y="396115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56FEB545-D52B-476B-90F1-23EC25F26179}"/>
              </a:ext>
            </a:extLst>
          </p:cNvPr>
          <p:cNvSpPr txBox="1"/>
          <p:nvPr/>
        </p:nvSpPr>
        <p:spPr bwMode="auto">
          <a:xfrm>
            <a:off x="3609425" y="460532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BBDF8E-BF19-4839-B2BD-74BFF14DC854}"/>
              </a:ext>
            </a:extLst>
          </p:cNvPr>
          <p:cNvCxnSpPr/>
          <p:nvPr/>
        </p:nvCxnSpPr>
        <p:spPr>
          <a:xfrm>
            <a:off x="4488397" y="467592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391C3DD2-A923-46BB-B79E-201B7D0D0E53}"/>
              </a:ext>
            </a:extLst>
          </p:cNvPr>
          <p:cNvSpPr txBox="1"/>
          <p:nvPr/>
        </p:nvSpPr>
        <p:spPr bwMode="auto">
          <a:xfrm>
            <a:off x="4579665" y="460532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秩和比综合评价法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BEC508B8-66B6-4162-BAB2-E7CA55ABD22D}"/>
              </a:ext>
            </a:extLst>
          </p:cNvPr>
          <p:cNvSpPr txBox="1"/>
          <p:nvPr/>
        </p:nvSpPr>
        <p:spPr bwMode="auto">
          <a:xfrm>
            <a:off x="3618132" y="5188801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0E5134C-F46B-47FF-B41D-5B98D910E31C}"/>
              </a:ext>
            </a:extLst>
          </p:cNvPr>
          <p:cNvCxnSpPr/>
          <p:nvPr/>
        </p:nvCxnSpPr>
        <p:spPr>
          <a:xfrm>
            <a:off x="4497104" y="525940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101E5241-7596-47E4-91BD-FCFB6C5C6C98}"/>
              </a:ext>
            </a:extLst>
          </p:cNvPr>
          <p:cNvSpPr txBox="1"/>
          <p:nvPr/>
        </p:nvSpPr>
        <p:spPr bwMode="auto">
          <a:xfrm>
            <a:off x="4588372" y="518880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基于熵权法的评价方法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D333D536-CE33-4620-914D-42F9A7D57CCD}"/>
              </a:ext>
            </a:extLst>
          </p:cNvPr>
          <p:cNvSpPr txBox="1"/>
          <p:nvPr/>
        </p:nvSpPr>
        <p:spPr bwMode="auto">
          <a:xfrm>
            <a:off x="3626839" y="577228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06CB7B-D8CD-435F-9F29-3B1E938E7930}"/>
              </a:ext>
            </a:extLst>
          </p:cNvPr>
          <p:cNvCxnSpPr/>
          <p:nvPr/>
        </p:nvCxnSpPr>
        <p:spPr>
          <a:xfrm>
            <a:off x="4505811" y="584288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3CCFB3E9-2B55-46C9-895B-30B997379975}"/>
              </a:ext>
            </a:extLst>
          </p:cNvPr>
          <p:cNvSpPr txBox="1"/>
          <p:nvPr/>
        </p:nvSpPr>
        <p:spPr bwMode="auto">
          <a:xfrm>
            <a:off x="4597079" y="577228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标题层">
            <a:extLst>
              <a:ext uri="{FF2B5EF4-FFF2-40B4-BE49-F238E27FC236}">
                <a16:creationId xmlns:a16="http://schemas.microsoft.com/office/drawing/2014/main" id="{DC52008E-398B-4EB7-976F-FEA8AD1843F7}"/>
              </a:ext>
            </a:extLst>
          </p:cNvPr>
          <p:cNvSpPr txBox="1"/>
          <p:nvPr/>
        </p:nvSpPr>
        <p:spPr bwMode="auto">
          <a:xfrm>
            <a:off x="3622483" y="6303504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09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B3CC515-6B67-48D3-8635-6675A22BD4E4}"/>
              </a:ext>
            </a:extLst>
          </p:cNvPr>
          <p:cNvCxnSpPr/>
          <p:nvPr/>
        </p:nvCxnSpPr>
        <p:spPr>
          <a:xfrm>
            <a:off x="4501455" y="637410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5" name="标题层">
            <a:extLst>
              <a:ext uri="{FF2B5EF4-FFF2-40B4-BE49-F238E27FC236}">
                <a16:creationId xmlns:a16="http://schemas.microsoft.com/office/drawing/2014/main" id="{55D322C5-8906-432A-8EAF-235147D67C90}"/>
              </a:ext>
            </a:extLst>
          </p:cNvPr>
          <p:cNvSpPr txBox="1"/>
          <p:nvPr/>
        </p:nvSpPr>
        <p:spPr bwMode="auto">
          <a:xfrm>
            <a:off x="4592723" y="6303504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招聘公务员问题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0"/>
                            </p:stCondLst>
                            <p:childTnLst>
                              <p:par>
                                <p:cTn id="12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95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50"/>
                            </p:stCondLst>
                            <p:childTnLst>
                              <p:par>
                                <p:cTn id="13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28" grpId="0"/>
      <p:bldP spid="30" grpId="0"/>
      <p:bldP spid="32" grpId="0"/>
      <p:bldP spid="33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159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5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657734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5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300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71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961828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3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015588"/>
              </p:ext>
            </p:extLst>
          </p:nvPr>
        </p:nvGraphicFramePr>
        <p:xfrm>
          <a:off x="533400" y="800100"/>
          <a:ext cx="78613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07268" progId="Word.Document.12">
                  <p:embed/>
                </p:oleObj>
              </mc:Choice>
              <mc:Fallback>
                <p:oleObj name="Document" r:id="rId2" imgW="8129635" imgH="4207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6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86131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3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26884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42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447528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75060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76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432183"/>
              </p:ext>
            </p:extLst>
          </p:nvPr>
        </p:nvGraphicFramePr>
        <p:xfrm>
          <a:off x="533400" y="800100"/>
          <a:ext cx="78613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97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1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895440"/>
              </p:ext>
            </p:extLst>
          </p:nvPr>
        </p:nvGraphicFramePr>
        <p:xfrm>
          <a:off x="533400" y="800100"/>
          <a:ext cx="78613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236" progId="Word.Document.12">
                  <p:embed/>
                </p:oleObj>
              </mc:Choice>
              <mc:Fallback>
                <p:oleObj name="Document" r:id="rId2" imgW="8129635" imgH="31972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8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0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096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383FE5-70C9-4293-A7D3-482326703EDE}"/>
              </a:ext>
            </a:extLst>
          </p:cNvPr>
          <p:cNvSpPr txBox="1"/>
          <p:nvPr/>
        </p:nvSpPr>
        <p:spPr>
          <a:xfrm>
            <a:off x="200417" y="517803"/>
            <a:ext cx="845506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fx=@(x)1/log(3)*log(4-x);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w=fx([1:3])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计算权重向量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d1=load('anli14_1_1.txt'); d2=load('anli14_1_3.txt');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a=d1(:,[2,3]);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志愿类别数据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wij=zeros(16,7);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权重矩阵初始化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gx=@(x)(x==1)+[2,3]*(x==2)+[4,5]*(x==3)+[6,7]*(x==4);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i=1:16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wij(i,gx(a(i,1)))=1; wij(i,gx(a(i,2)))=w(2);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s=readmatrix('anli14_1_2.xlsx','Sheet',1,'Range','A6:G21');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tj=d2(:,[2:6])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提出部门客观评分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i=1:16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j=1:7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tij=wij(i,j)*tj(j,:); t(i,j)=mean(tij);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r=sqrt(s.*t)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计算相互满意度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x=optimvar('x',16,7,'Type','integer','LowerBound',0,'UpperBound',1);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prob.Objective=sum(sum(r.*x));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prob.Constraints.con1=sum(sum(x))==8;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prob.Constraints.con2=[sum(x,2)&lt;=1; 1&lt;=sum(x)'; sum(x)'&lt;=2];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[sol,fval]=solve(prob), xx=sol.x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[i,j]=find(xx)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找</a:t>
            </a:r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中非零元素的行标和列表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zf=[];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提出综合满意度的初值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k=1:length(i)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zf=[zf,r(i(k),j(k))];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writematrix([j';i';zf],'anli14_1_2.xlsx','Sheet',1,'Range','A28')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0206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567"/>
              </p:ext>
            </p:extLst>
          </p:nvPr>
        </p:nvGraphicFramePr>
        <p:xfrm>
          <a:off x="508000" y="1625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3</a:t>
            </a:r>
            <a:r>
              <a:rPr lang="zh-CN" altLang="zh-CN" sz="3600" b="1">
                <a:solidFill>
                  <a:srgbClr val="0293B8"/>
                </a:solidFill>
              </a:rPr>
              <a:t>）的求解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97842"/>
              </p:ext>
            </p:extLst>
          </p:nvPr>
        </p:nvGraphicFramePr>
        <p:xfrm>
          <a:off x="349250" y="624736"/>
          <a:ext cx="8445500" cy="646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430" imgH="6690990" progId="Word.Document.12">
                  <p:embed/>
                </p:oleObj>
              </mc:Choice>
              <mc:Fallback>
                <p:oleObj name="Document" r:id="rId2" imgW="8703430" imgH="66909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" y="624736"/>
                        <a:ext cx="8445500" cy="646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2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250055"/>
              </p:ext>
            </p:extLst>
          </p:nvPr>
        </p:nvGraphicFramePr>
        <p:xfrm>
          <a:off x="533400" y="800100"/>
          <a:ext cx="78613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00397" progId="Word.Document.12">
                  <p:embed/>
                </p:oleObj>
              </mc:Choice>
              <mc:Fallback>
                <p:oleObj name="Document" r:id="rId2" imgW="8129635" imgH="47003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0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1745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3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086169"/>
              </p:ext>
            </p:extLst>
          </p:nvPr>
        </p:nvGraphicFramePr>
        <p:xfrm>
          <a:off x="495822" y="537054"/>
          <a:ext cx="8458200" cy="66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96818" imgH="6835444" progId="Word.Document.12">
                  <p:embed/>
                </p:oleObj>
              </mc:Choice>
              <mc:Fallback>
                <p:oleObj name="Document" r:id="rId2" imgW="8696818" imgH="68354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22" y="537054"/>
                        <a:ext cx="8458200" cy="66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5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3493"/>
              </p:ext>
            </p:extLst>
          </p:nvPr>
        </p:nvGraphicFramePr>
        <p:xfrm>
          <a:off x="533400" y="825500"/>
          <a:ext cx="78613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21733" progId="Word.Document.12">
                  <p:embed/>
                </p:oleObj>
              </mc:Choice>
              <mc:Fallback>
                <p:oleObj name="Document" r:id="rId2" imgW="8084558" imgH="45217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25500"/>
                        <a:ext cx="7861300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8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67D61-8E26-420F-B863-1A107ECFB515}"/>
              </a:ext>
            </a:extLst>
          </p:cNvPr>
          <p:cNvSpPr txBox="1"/>
          <p:nvPr/>
        </p:nvSpPr>
        <p:spPr>
          <a:xfrm>
            <a:off x="510435" y="938955"/>
            <a:ext cx="778179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x2=@(qujian,lb,ub,x)(1-(qujian(1)-x)./(qujian(1)-lb)).*...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(x&gt;=lb &amp; x&lt;qujian(1))+(x&gt;=qujian(1) &amp; x&lt;=qujian(2))+...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(1-(x-qujian(2))./(ub-qujian(2))).*(x&gt;qujian(2) &amp; x&lt;=ub);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上述语句定义变换的匿名函数，语句太长，使用了两个续行符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qujian=[5,6]; lb=2; ub=12;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最优区间，无法容忍下界和上界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x2data=[5 6 7 10 2]'; %x2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y2=x2(qujian,lb,ub,x2data)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调用匿名函数，进行数据变换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68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687866"/>
              </p:ext>
            </p:extLst>
          </p:nvPr>
        </p:nvGraphicFramePr>
        <p:xfrm>
          <a:off x="533400" y="800100"/>
          <a:ext cx="7861300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1441" progId="Word.Document.12">
                  <p:embed/>
                </p:oleObj>
              </mc:Choice>
              <mc:Fallback>
                <p:oleObj name="Document" r:id="rId2" imgW="8129635" imgH="56614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51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6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66395"/>
              </p:ext>
            </p:extLst>
          </p:nvPr>
        </p:nvGraphicFramePr>
        <p:xfrm>
          <a:off x="533400" y="800100"/>
          <a:ext cx="78613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25281" progId="Word.Document.12">
                  <p:embed/>
                </p:oleObj>
              </mc:Choice>
              <mc:Fallback>
                <p:oleObj name="Document" r:id="rId2" imgW="8129635" imgH="55252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03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46079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117343"/>
              </p:ext>
            </p:extLst>
          </p:nvPr>
        </p:nvGraphicFramePr>
        <p:xfrm>
          <a:off x="812800" y="546100"/>
          <a:ext cx="7861300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4323" progId="Word.Document.12">
                  <p:embed/>
                </p:oleObj>
              </mc:Choice>
              <mc:Fallback>
                <p:oleObj name="Document" r:id="rId2" imgW="8129635" imgH="45743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2800" y="546100"/>
                        <a:ext cx="7861300" cy="440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4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92E59E-790D-418F-A45B-AA3428CB7F0D}"/>
              </a:ext>
            </a:extLst>
          </p:cNvPr>
          <p:cNvSpPr txBox="1"/>
          <p:nvPr/>
        </p:nvSpPr>
        <p:spPr>
          <a:xfrm>
            <a:off x="673274" y="1444988"/>
            <a:ext cx="56555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x=[0.1  5   5000    4.7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0.2   6   6000    5.6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0.4   7   7000    6.7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0.9    10  10000   2.3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1.2    2   400     1.8];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y=zscore(x)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6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965294"/>
              </p:ext>
            </p:extLst>
          </p:nvPr>
        </p:nvGraphicFramePr>
        <p:xfrm>
          <a:off x="533400" y="800100"/>
          <a:ext cx="7874000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3844" progId="Word.Document.12">
                  <p:embed/>
                </p:oleObj>
              </mc:Choice>
              <mc:Fallback>
                <p:oleObj name="Document" r:id="rId2" imgW="8129635" imgH="57338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74000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28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11345"/>
              </p:ext>
            </p:extLst>
          </p:nvPr>
        </p:nvGraphicFramePr>
        <p:xfrm>
          <a:off x="533400" y="800100"/>
          <a:ext cx="78740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5235" progId="Word.Document.12">
                  <p:embed/>
                </p:oleObj>
              </mc:Choice>
              <mc:Fallback>
                <p:oleObj name="Document" r:id="rId2" imgW="8129635" imgH="47652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740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25951"/>
              </p:ext>
            </p:extLst>
          </p:nvPr>
        </p:nvGraphicFramePr>
        <p:xfrm>
          <a:off x="533400" y="800100"/>
          <a:ext cx="7861300" cy="585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6059475" progId="Word.Document.12">
                  <p:embed/>
                </p:oleObj>
              </mc:Choice>
              <mc:Fallback>
                <p:oleObj name="Document" r:id="rId2" imgW="8084558" imgH="60594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5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08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775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4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413E00-5651-48AD-BCC0-4A04F25C59DC}"/>
              </a:ext>
            </a:extLst>
          </p:cNvPr>
          <p:cNvSpPr txBox="1"/>
          <p:nvPr/>
        </p:nvSpPr>
        <p:spPr>
          <a:xfrm>
            <a:off x="272441" y="540664"/>
            <a:ext cx="887155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求解的</a:t>
            </a:r>
            <a:r>
              <a:rPr lang="en-US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a=[0.1	5	5000	4.7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0.2	6	6000	5.6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0.4	7	7000	6.7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0.9	10	10000	2.3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1.2	2	400	    1.8];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x2=@(qujian,lb,ub,x)(1-(qujian(1)-x)./(qujian(1)-lb)).*...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(x&gt;=lb &amp; x&lt;qujian(1))+(x&gt;=qujian(1) &amp; x&lt;=qujian(2))+...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(1-(x-qujian(2))./(ub-qujian(2))).*(x&gt;qujian(2) &amp; x&lt;=ub); 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qujian=[5,6]; lb=2; ub=12;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a(:,2)=x2(qujian,lb,ub,a(:,2));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进行变换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b=a./vecnorm(a)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利用矩阵广播进行向量规范化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w=[0.2 0.3 0.4 0.1];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c=b.*w;     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利用矩阵广播求加权矩阵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Cstar=max(c);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求正理想解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Cstar(4)=min(c(:,4))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为成本型的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C0=min(c);            %q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求负理想解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C0(4)=max(c(:,4))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为成本型的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Sstar=vecnorm(c-Cstar,2,2)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逐行计算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范数即到正理想解的距离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S0=vecnorm(c-C0,2,2)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逐行计算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范数即到负理想解的距离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f=S0./(Sstar+S0)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[sf,ind]=sort(f,'descend')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求排序结果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94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模糊综合评判法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1197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2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95411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3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8657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6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0575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1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14.2.1  </a:t>
            </a:r>
            <a:r>
              <a:rPr lang="zh-CN" altLang="zh-CN" sz="4200" b="1">
                <a:solidFill>
                  <a:srgbClr val="319095"/>
                </a:solidFill>
              </a:rPr>
              <a:t>一级模糊综合评判在人事考核中的应用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931685"/>
              </p:ext>
            </p:extLst>
          </p:nvPr>
        </p:nvGraphicFramePr>
        <p:xfrm>
          <a:off x="488950" y="2084714"/>
          <a:ext cx="81661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25113" progId="Word.Document.12">
                  <p:embed/>
                </p:oleObj>
              </mc:Choice>
              <mc:Fallback>
                <p:oleObj name="Document" r:id="rId2" imgW="8153322" imgH="46251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0" y="2084714"/>
                        <a:ext cx="81661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6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930090"/>
              </p:ext>
            </p:extLst>
          </p:nvPr>
        </p:nvGraphicFramePr>
        <p:xfrm>
          <a:off x="533400" y="800100"/>
          <a:ext cx="81280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04440" imgH="4944773" progId="Word.Document.12">
                  <p:embed/>
                </p:oleObj>
              </mc:Choice>
              <mc:Fallback>
                <p:oleObj name="Document" r:id="rId2" imgW="8404440" imgH="49447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280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8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02885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18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12410"/>
              </p:ext>
            </p:extLst>
          </p:nvPr>
        </p:nvGraphicFramePr>
        <p:xfrm>
          <a:off x="444500" y="599683"/>
          <a:ext cx="8255000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85931" imgH="6343877" progId="Word.Document.12">
                  <p:embed/>
                </p:oleObj>
              </mc:Choice>
              <mc:Fallback>
                <p:oleObj name="Document" r:id="rId2" imgW="8485931" imgH="63438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0" y="599683"/>
                        <a:ext cx="8255000" cy="612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72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100307"/>
              </p:ext>
            </p:extLst>
          </p:nvPr>
        </p:nvGraphicFramePr>
        <p:xfrm>
          <a:off x="533400" y="800100"/>
          <a:ext cx="786130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39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43413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3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735350"/>
              </p:ext>
            </p:extLst>
          </p:nvPr>
        </p:nvGraphicFramePr>
        <p:xfrm>
          <a:off x="533400" y="800100"/>
          <a:ext cx="81915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3460" imgH="5550667" progId="Word.Document.12">
                  <p:embed/>
                </p:oleObj>
              </mc:Choice>
              <mc:Fallback>
                <p:oleObj name="Document" r:id="rId2" imgW="8493460" imgH="55506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915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9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744301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918341"/>
              </p:ext>
            </p:extLst>
          </p:nvPr>
        </p:nvGraphicFramePr>
        <p:xfrm>
          <a:off x="641350" y="654050"/>
          <a:ext cx="7861300" cy="55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54050"/>
                        <a:ext cx="7861300" cy="554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7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理想解法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54095"/>
              </p:ext>
            </p:extLst>
          </p:nvPr>
        </p:nvGraphicFramePr>
        <p:xfrm>
          <a:off x="533400" y="800100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1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14.2.2  </a:t>
            </a:r>
            <a:r>
              <a:rPr lang="zh-CN" altLang="zh-CN" sz="4200" b="1">
                <a:solidFill>
                  <a:srgbClr val="319095"/>
                </a:solidFill>
              </a:rPr>
              <a:t>多层次模糊综合评判在人事考核中的应用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145516"/>
              </p:ext>
            </p:extLst>
          </p:nvPr>
        </p:nvGraphicFramePr>
        <p:xfrm>
          <a:off x="384870" y="1917700"/>
          <a:ext cx="81661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917700"/>
                        <a:ext cx="81661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376736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3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356311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1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8897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670147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9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54996"/>
              </p:ext>
            </p:extLst>
          </p:nvPr>
        </p:nvGraphicFramePr>
        <p:xfrm>
          <a:off x="533400" y="800100"/>
          <a:ext cx="78613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8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502169"/>
              </p:ext>
            </p:extLst>
          </p:nvPr>
        </p:nvGraphicFramePr>
        <p:xfrm>
          <a:off x="533400" y="800100"/>
          <a:ext cx="78613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92833" progId="Word.Document.12">
                  <p:embed/>
                </p:oleObj>
              </mc:Choice>
              <mc:Fallback>
                <p:oleObj name="Document" r:id="rId2" imgW="8129635" imgH="46928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80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332412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15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874401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569936"/>
              </p:ext>
            </p:extLst>
          </p:nvPr>
        </p:nvGraphicFramePr>
        <p:xfrm>
          <a:off x="533400" y="800100"/>
          <a:ext cx="78613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7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39757"/>
              </p:ext>
            </p:extLst>
          </p:nvPr>
        </p:nvGraphicFramePr>
        <p:xfrm>
          <a:off x="533400" y="800100"/>
          <a:ext cx="78613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3943593" progId="Word.Document.12">
                  <p:embed/>
                </p:oleObj>
              </mc:Choice>
              <mc:Fallback>
                <p:oleObj name="Document" r:id="rId2" imgW="8084558" imgH="39435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1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0BBFE24-650C-46B1-ABE3-6E3822E1DDC6}"/>
              </a:ext>
            </a:extLst>
          </p:cNvPr>
          <p:cNvSpPr txBox="1"/>
          <p:nvPr/>
        </p:nvSpPr>
        <p:spPr>
          <a:xfrm>
            <a:off x="723378" y="765017"/>
            <a:ext cx="56555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计算的Matlab程序如下：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a=load('data14_3.txt');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w=[0.4  0.3  0.2  0.1];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w1=[0.2  0.3  0.3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w2=[0.3  0.2  0.1  0.2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w3=[0.1  0.2  0.3  0.2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w4=[0.3  0.2  0.2  0.3];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b(1,:)=w1*a([1:4],:);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b(2,:)=w2*a([5:9],:);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b(3,:)=w3*a([10:14],:);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b(4,:)=w4*a([15:end],:)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c=w*b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858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39164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数据包络分析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81705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95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14.3.1  </a:t>
            </a:r>
            <a:r>
              <a:rPr lang="zh-CN" altLang="zh-CN" sz="4200" b="1">
                <a:solidFill>
                  <a:srgbClr val="319095"/>
                </a:solidFill>
              </a:rPr>
              <a:t>相对有效评价问题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399245"/>
              </p:ext>
            </p:extLst>
          </p:nvPr>
        </p:nvGraphicFramePr>
        <p:xfrm>
          <a:off x="384870" y="1521042"/>
          <a:ext cx="81661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70137" progId="Word.Document.12">
                  <p:embed/>
                </p:oleObj>
              </mc:Choice>
              <mc:Fallback>
                <p:oleObj name="Document" r:id="rId2" imgW="8153322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521042"/>
                        <a:ext cx="81661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06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390371"/>
              </p:ext>
            </p:extLst>
          </p:nvPr>
        </p:nvGraphicFramePr>
        <p:xfrm>
          <a:off x="533400" y="8001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6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402518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1574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3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14.3.2  </a:t>
            </a:r>
            <a:r>
              <a:rPr lang="zh-CN" altLang="zh-CN" sz="4200" b="1">
                <a:solidFill>
                  <a:srgbClr val="319095"/>
                </a:solidFill>
              </a:rPr>
              <a:t>数据包络分析的</a:t>
            </a:r>
            <a:r>
              <a:rPr lang="en-US" altLang="zh-CN" sz="4200" b="1">
                <a:solidFill>
                  <a:srgbClr val="319095"/>
                </a:solidFill>
              </a:rPr>
              <a:t>C</a:t>
            </a:r>
            <a:r>
              <a:rPr lang="en-US" altLang="zh-CN" sz="4200" b="1" baseline="30000">
                <a:solidFill>
                  <a:srgbClr val="319095"/>
                </a:solidFill>
              </a:rPr>
              <a:t>2</a:t>
            </a:r>
            <a:r>
              <a:rPr lang="en-US" altLang="zh-CN" sz="4200" b="1">
                <a:solidFill>
                  <a:srgbClr val="319095"/>
                </a:solidFill>
              </a:rPr>
              <a:t>R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259959"/>
              </p:ext>
            </p:extLst>
          </p:nvPr>
        </p:nvGraphicFramePr>
        <p:xfrm>
          <a:off x="384870" y="1312784"/>
          <a:ext cx="81661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166100" cy="2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7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14.1.1 </a:t>
            </a:r>
            <a:r>
              <a:rPr lang="zh-CN" altLang="en-US" sz="4200" b="1">
                <a:solidFill>
                  <a:srgbClr val="319095"/>
                </a:solidFill>
              </a:rPr>
              <a:t>方法和原理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36961"/>
              </p:ext>
            </p:extLst>
          </p:nvPr>
        </p:nvGraphicFramePr>
        <p:xfrm>
          <a:off x="495300" y="1498600"/>
          <a:ext cx="81661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788396" progId="Word.Document.12">
                  <p:embed/>
                </p:oleObj>
              </mc:Choice>
              <mc:Fallback>
                <p:oleObj name="Document" r:id="rId2" imgW="8153322" imgH="27883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128724"/>
              </p:ext>
            </p:extLst>
          </p:nvPr>
        </p:nvGraphicFramePr>
        <p:xfrm>
          <a:off x="533400" y="800100"/>
          <a:ext cx="78613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79615" progId="Word.Document.12">
                  <p:embed/>
                </p:oleObj>
              </mc:Choice>
              <mc:Fallback>
                <p:oleObj name="Document" r:id="rId2" imgW="8129635" imgH="39796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3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1111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743850"/>
              </p:ext>
            </p:extLst>
          </p:nvPr>
        </p:nvGraphicFramePr>
        <p:xfrm>
          <a:off x="533400" y="800100"/>
          <a:ext cx="78613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1617" progId="Word.Document.12">
                  <p:embed/>
                </p:oleObj>
              </mc:Choice>
              <mc:Fallback>
                <p:oleObj name="Document" r:id="rId2" imgW="8129635" imgH="4801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0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24204"/>
              </p:ext>
            </p:extLst>
          </p:nvPr>
        </p:nvGraphicFramePr>
        <p:xfrm>
          <a:off x="332983" y="812626"/>
          <a:ext cx="81661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8434" imgH="5602179" progId="Word.Document.12">
                  <p:embed/>
                </p:oleObj>
              </mc:Choice>
              <mc:Fallback>
                <p:oleObj name="Document" r:id="rId2" imgW="8458434" imgH="56021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2983" y="812626"/>
                        <a:ext cx="81661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9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04498"/>
              </p:ext>
            </p:extLst>
          </p:nvPr>
        </p:nvGraphicFramePr>
        <p:xfrm>
          <a:off x="533400" y="800100"/>
          <a:ext cx="7861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1717" progId="Word.Document.12">
                  <p:embed/>
                </p:oleObj>
              </mc:Choice>
              <mc:Fallback>
                <p:oleObj name="Document" r:id="rId2" imgW="8129635" imgH="34717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26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7665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93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14.3.3  C</a:t>
            </a:r>
            <a:r>
              <a:rPr lang="en-US" altLang="zh-CN" sz="4200" b="1" baseline="30000">
                <a:solidFill>
                  <a:srgbClr val="319095"/>
                </a:solidFill>
              </a:rPr>
              <a:t>2</a:t>
            </a:r>
            <a:r>
              <a:rPr lang="en-US" altLang="zh-CN" sz="4200" b="1">
                <a:solidFill>
                  <a:srgbClr val="319095"/>
                </a:solidFill>
              </a:rPr>
              <a:t>R</a:t>
            </a:r>
            <a:r>
              <a:rPr lang="zh-CN" altLang="zh-CN" sz="4200" b="1">
                <a:solidFill>
                  <a:srgbClr val="319095"/>
                </a:solidFill>
              </a:rPr>
              <a:t>模型的求解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895335"/>
              </p:ext>
            </p:extLst>
          </p:nvPr>
        </p:nvGraphicFramePr>
        <p:xfrm>
          <a:off x="488950" y="1470938"/>
          <a:ext cx="81661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0" y="1470938"/>
                        <a:ext cx="81661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3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13CD97-A3D0-4C27-8DF4-89D03D2E1AC2}"/>
              </a:ext>
            </a:extLst>
          </p:cNvPr>
          <p:cNvSpPr txBox="1"/>
          <p:nvPr/>
        </p:nvSpPr>
        <p:spPr>
          <a:xfrm>
            <a:off x="535488" y="797510"/>
            <a:ext cx="75312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m=2; n=6;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d=load('data14_4.txt');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a=d([1,2],:)'; b=d([3,4],:)';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u=optimvar('u',m,'LowerBound',0);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v=optimvar('v',m,'LowerBound',0);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 = a*u&gt;=b*v;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个学校计算结果如下：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\n',j)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prob.Objective=b(j,:)*v;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prob.Constraints.con2 = a(j,:)*u==1;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[sol,fval]=solve(prob)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su=sol.u, sv=sol.v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显示最优解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3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309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14.3.4  </a:t>
            </a:r>
            <a:r>
              <a:rPr lang="zh-CN" altLang="zh-CN" sz="4200" b="1">
                <a:solidFill>
                  <a:srgbClr val="319095"/>
                </a:solidFill>
              </a:rPr>
              <a:t>数据包络分析案例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83412"/>
              </p:ext>
            </p:extLst>
          </p:nvPr>
        </p:nvGraphicFramePr>
        <p:xfrm>
          <a:off x="381000" y="2070100"/>
          <a:ext cx="82550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引言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63724"/>
              </p:ext>
            </p:extLst>
          </p:nvPr>
        </p:nvGraphicFramePr>
        <p:xfrm>
          <a:off x="533400" y="800100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0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480130"/>
              </p:ext>
            </p:extLst>
          </p:nvPr>
        </p:nvGraphicFramePr>
        <p:xfrm>
          <a:off x="533400" y="800100"/>
          <a:ext cx="78613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7380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3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3947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2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336737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072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585596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8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84011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6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7515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案例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147204"/>
              </p:ext>
            </p:extLst>
          </p:nvPr>
        </p:nvGraphicFramePr>
        <p:xfrm>
          <a:off x="508348" y="775048"/>
          <a:ext cx="7810500" cy="591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6138361" progId="Word.Document.12">
                  <p:embed/>
                </p:oleObj>
              </mc:Choice>
              <mc:Fallback>
                <p:oleObj name="Document" r:id="rId2" imgW="8084558" imgH="61383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348" y="775048"/>
                        <a:ext cx="7810500" cy="591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856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2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D0E77B-316F-40AC-9537-4353F335B003}"/>
              </a:ext>
            </a:extLst>
          </p:cNvPr>
          <p:cNvSpPr txBox="1"/>
          <p:nvPr/>
        </p:nvSpPr>
        <p:spPr>
          <a:xfrm>
            <a:off x="422752" y="612844"/>
            <a:ext cx="80824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m=3; n=10; s=2;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d=load('data14_5.txt');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a=d(:,[1:3]); b=d(:,[4,5]);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u=optimvar('u',m,'LowerBound',0);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v=optimvar('v',s,'LowerBound',0);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 = a*u&gt;=b*v;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年计算结果如下：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\n',j+1989)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prob.Objective=b(j,:)*v;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prob.Constraints.con2 = a(j,:)*u==1;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[sol,fval]=solve(prob)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su=sol.u, sv=sol.v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显示最优解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51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10918"/>
              </p:ext>
            </p:extLst>
          </p:nvPr>
        </p:nvGraphicFramePr>
        <p:xfrm>
          <a:off x="533400" y="800100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8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87597"/>
              </p:ext>
            </p:extLst>
          </p:nvPr>
        </p:nvGraphicFramePr>
        <p:xfrm>
          <a:off x="533400" y="800100"/>
          <a:ext cx="781050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3864707" progId="Word.Document.12">
                  <p:embed/>
                </p:oleObj>
              </mc:Choice>
              <mc:Fallback>
                <p:oleObj name="Document" r:id="rId2" imgW="8084558" imgH="3864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10500" cy="372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55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431395"/>
              </p:ext>
            </p:extLst>
          </p:nvPr>
        </p:nvGraphicFramePr>
        <p:xfrm>
          <a:off x="533400" y="800100"/>
          <a:ext cx="786130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8745" progId="Word.Document.12">
                  <p:embed/>
                </p:oleObj>
              </mc:Choice>
              <mc:Fallback>
                <p:oleObj name="Document" r:id="rId2" imgW="8129635" imgH="54287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灰色关联分析法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540879"/>
              </p:ext>
            </p:extLst>
          </p:nvPr>
        </p:nvGraphicFramePr>
        <p:xfrm>
          <a:off x="450850" y="649787"/>
          <a:ext cx="8242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3460" imgH="6244096" progId="Word.Document.12">
                  <p:embed/>
                </p:oleObj>
              </mc:Choice>
              <mc:Fallback>
                <p:oleObj name="Document" r:id="rId2" imgW="8493460" imgH="6244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50" y="649787"/>
                        <a:ext cx="8242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4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91801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0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14361"/>
              </p:ext>
            </p:extLst>
          </p:nvPr>
        </p:nvGraphicFramePr>
        <p:xfrm>
          <a:off x="533400" y="800100"/>
          <a:ext cx="82677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10158" imgH="5600018" progId="Word.Document.12">
                  <p:embed/>
                </p:oleObj>
              </mc:Choice>
              <mc:Fallback>
                <p:oleObj name="Document" r:id="rId2" imgW="8510158" imgH="56000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2677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1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965778"/>
              </p:ext>
            </p:extLst>
          </p:nvPr>
        </p:nvGraphicFramePr>
        <p:xfrm>
          <a:off x="533400" y="800100"/>
          <a:ext cx="78613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693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1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96929"/>
              </p:ext>
            </p:extLst>
          </p:nvPr>
        </p:nvGraphicFramePr>
        <p:xfrm>
          <a:off x="533400" y="8001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9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048528"/>
              </p:ext>
            </p:extLst>
          </p:nvPr>
        </p:nvGraphicFramePr>
        <p:xfrm>
          <a:off x="533400" y="800100"/>
          <a:ext cx="78613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30268" progId="Word.Document.12">
                  <p:embed/>
                </p:oleObj>
              </mc:Choice>
              <mc:Fallback>
                <p:oleObj name="Document" r:id="rId2" imgW="8129635" imgH="5230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4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2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3370</Words>
  <Application>Microsoft Office PowerPoint</Application>
  <PresentationFormat>全屏显示(4:3)</PresentationFormat>
  <Paragraphs>316</Paragraphs>
  <Slides>211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211</vt:i4>
      </vt:variant>
    </vt:vector>
  </HeadingPairs>
  <TitlesOfParts>
    <vt:vector size="225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181</cp:revision>
  <dcterms:created xsi:type="dcterms:W3CDTF">2020-06-24T23:10:14Z</dcterms:created>
  <dcterms:modified xsi:type="dcterms:W3CDTF">2021-02-24T09:48:51Z</dcterms:modified>
</cp:coreProperties>
</file>